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000000"/>
        </a:solidFill>
        <a:effectLst/>
        <a:uFillTx/>
        <a:latin typeface="Avenir Light"/>
        <a:ea typeface="Avenir Light"/>
        <a:cs typeface="Avenir Light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E7"/>
          </a:solidFill>
        </a:fill>
      </a:tcStyle>
    </a:wholeTbl>
    <a:band2H>
      <a:tcTxStyle b="def" i="def"/>
      <a:tcStyle>
        <a:tcBdr/>
        <a:fill>
          <a:solidFill>
            <a:srgbClr val="E7EAF3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ACA"/>
          </a:solidFill>
        </a:fill>
      </a:tcStyle>
    </a:wholeTbl>
    <a:band2H>
      <a:tcTxStyle b="def" i="def"/>
      <a:tcStyle>
        <a:tcBdr/>
        <a:fill>
          <a:solidFill>
            <a:srgbClr val="E8EDE7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CE9"/>
          </a:solidFill>
        </a:fill>
      </a:tcStyle>
    </a:wholeTbl>
    <a:band2H>
      <a:tcTxStyle b="def" i="def"/>
      <a:tcStyle>
        <a:tcBdr/>
        <a:fill>
          <a:solidFill>
            <a:srgbClr val="F2E7F4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Light"/>
          <a:ea typeface="Avenir Light"/>
          <a:cs typeface="Avenir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Light"/>
          <a:ea typeface="Avenir Light"/>
          <a:cs typeface="Avenir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21"/>
          </p:nvPr>
        </p:nvSpPr>
        <p:spPr>
          <a:xfrm>
            <a:off x="11907501" y="5275274"/>
            <a:ext cx="12700001" cy="8781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idx="22"/>
          </p:nvPr>
        </p:nvSpPr>
        <p:spPr>
          <a:xfrm>
            <a:off x="12192000" y="-2387600"/>
            <a:ext cx="12192000" cy="1220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23"/>
          </p:nvPr>
        </p:nvSpPr>
        <p:spPr>
          <a:xfrm>
            <a:off x="-114300" y="-139700"/>
            <a:ext cx="12458700" cy="1400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/>
          <p:nvPr>
            <p:ph type="body" sz="quarter" idx="1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</a:defRPr>
            </a:lvl1pPr>
            <a:lvl2pPr marL="1041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2pPr>
            <a:lvl3pPr marL="1676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3pPr>
            <a:lvl4pPr marL="2311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4pPr>
            <a:lvl5pPr marL="2946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“Type a quote here.”"/>
          <p:cNvSpPr txBox="1"/>
          <p:nvPr>
            <p:ph type="body" sz="quarter" idx="21"/>
          </p:nvPr>
        </p:nvSpPr>
        <p:spPr>
          <a:xfrm>
            <a:off x="2374900" y="5999360"/>
            <a:ext cx="19621500" cy="965202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/>
          <p:nvPr>
            <p:ph type="body" sz="quarter" idx="1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</a:defRPr>
            </a:lvl1pPr>
            <a:lvl2pPr marL="1041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2pPr>
            <a:lvl3pPr marL="1676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3pPr>
            <a:lvl4pPr marL="2311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4pPr>
            <a:lvl5pPr marL="2946400" indent="-406400" algn="ctr">
              <a:spcBef>
                <a:spcPts val="0"/>
              </a:spcBef>
              <a:defRPr cap="all" spc="512" sz="3200">
                <a:solidFill>
                  <a:srgbClr val="55D8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“Type a quote here.”"/>
          <p:cNvSpPr txBox="1"/>
          <p:nvPr>
            <p:ph type="body" sz="quarter" idx="21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</a:p>
        </p:txBody>
      </p:sp>
      <p:sp>
        <p:nvSpPr>
          <p:cNvPr id="114" name="Image"/>
          <p:cNvSpPr/>
          <p:nvPr>
            <p:ph type="pic" idx="22"/>
          </p:nvPr>
        </p:nvSpPr>
        <p:spPr>
          <a:xfrm>
            <a:off x="-76200" y="3950692"/>
            <a:ext cx="24536400" cy="133631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21"/>
          </p:nvPr>
        </p:nvSpPr>
        <p:spPr>
          <a:xfrm>
            <a:off x="0" y="-1587500"/>
            <a:ext cx="24383997" cy="168597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0" y="-1587500"/>
            <a:ext cx="24383997" cy="168597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21"/>
          </p:nvPr>
        </p:nvSpPr>
        <p:spPr>
          <a:xfrm>
            <a:off x="0" y="2680691"/>
            <a:ext cx="24434800" cy="1330786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>
              <a:defRPr spc="1375" sz="86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21"/>
          </p:nvPr>
        </p:nvSpPr>
        <p:spPr>
          <a:xfrm>
            <a:off x="11299228" y="-38100"/>
            <a:ext cx="13756504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512" sz="3200">
                <a:solidFill>
                  <a:srgbClr val="55D8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21"/>
          </p:nvPr>
        </p:nvSpPr>
        <p:spPr>
          <a:xfrm>
            <a:off x="11303000" y="-38100"/>
            <a:ext cx="13756502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buClr>
                <a:srgbClr val="646464"/>
              </a:buClr>
              <a:defRPr sz="4200"/>
            </a:lvl1pPr>
            <a:lvl2pPr marL="1092200" indent="-546100">
              <a:spcBef>
                <a:spcPts val="4500"/>
              </a:spcBef>
              <a:buClr>
                <a:srgbClr val="646464"/>
              </a:buClr>
              <a:defRPr sz="4200"/>
            </a:lvl2pPr>
            <a:lvl3pPr marL="1638300" indent="-546100">
              <a:spcBef>
                <a:spcPts val="4500"/>
              </a:spcBef>
              <a:buClr>
                <a:srgbClr val="646464"/>
              </a:buClr>
              <a:defRPr sz="4200"/>
            </a:lvl3pPr>
            <a:lvl4pPr marL="2184400" indent="-546100">
              <a:spcBef>
                <a:spcPts val="4500"/>
              </a:spcBef>
              <a:buClr>
                <a:srgbClr val="646464"/>
              </a:buClr>
              <a:defRPr sz="4200"/>
            </a:lvl4pPr>
            <a:lvl5pPr marL="2730500" indent="-546100">
              <a:spcBef>
                <a:spcPts val="4500"/>
              </a:spcBef>
              <a:buClr>
                <a:srgbClr val="646464"/>
              </a:buClr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0793" y="13049250"/>
            <a:ext cx="431293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992" strike="noStrike" sz="62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5000" u="none">
          <a:solidFill>
            <a:srgbClr val="FFFFFF"/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A  Smoking  Gun:  The  Gilson-Richardson  Connection"/>
          <p:cNvSpPr txBox="1"/>
          <p:nvPr>
            <p:ph type="ctrTitle"/>
          </p:nvPr>
        </p:nvSpPr>
        <p:spPr>
          <a:xfrm>
            <a:off x="1238250" y="4846944"/>
            <a:ext cx="21907500" cy="3124202"/>
          </a:xfrm>
          <a:prstGeom prst="rect">
            <a:avLst/>
          </a:prstGeom>
        </p:spPr>
        <p:txBody>
          <a:bodyPr/>
          <a:lstStyle/>
          <a:p>
            <a:pPr defTabSz="759459">
              <a:defRPr spc="1199" sz="7900"/>
            </a:pPr>
            <a:r>
              <a:t>A  </a:t>
            </a:r>
            <a:r>
              <a:rPr>
                <a:latin typeface="Handwriting - Dakota"/>
                <a:ea typeface="Handwriting - Dakota"/>
                <a:cs typeface="Handwriting - Dakota"/>
                <a:sym typeface="Handwriting - Dakota"/>
              </a:rPr>
              <a:t>Smoking  Gun</a:t>
            </a:r>
            <a:r>
              <a:t>:  The  Gilson-Richardson  Connection</a:t>
            </a:r>
          </a:p>
        </p:txBody>
      </p:sp>
      <p:sp>
        <p:nvSpPr>
          <p:cNvPr id="140" name="John Runnels…"/>
          <p:cNvSpPr txBox="1"/>
          <p:nvPr>
            <p:ph type="subTitle" sz="quarter" idx="1"/>
          </p:nvPr>
        </p:nvSpPr>
        <p:spPr>
          <a:xfrm>
            <a:off x="14945897" y="10863188"/>
            <a:ext cx="8279866" cy="1244602"/>
          </a:xfrm>
          <a:prstGeom prst="rect">
            <a:avLst/>
          </a:prstGeom>
        </p:spPr>
        <p:txBody>
          <a:bodyPr/>
          <a:lstStyle/>
          <a:p>
            <a:pPr>
              <a:defRPr spc="500"/>
            </a:pPr>
            <a:r>
              <a:t>John Runnels</a:t>
            </a:r>
          </a:p>
          <a:p>
            <a:pPr>
              <a:defRPr spc="500"/>
            </a:pPr>
            <a:r>
              <a:t>Baton Rouge, Louisiana (USA)</a:t>
            </a:r>
          </a:p>
        </p:txBody>
      </p:sp>
      <p:pic>
        <p:nvPicPr>
          <p:cNvPr id="141" name="Figure 1.jpeg" descr="Figure 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3548" y="704383"/>
            <a:ext cx="17654106" cy="3398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Gilson Type I obverse.jpeg" descr="Gilson Type I obvers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088" y="8289597"/>
            <a:ext cx="5299739" cy="5299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hicago, Illinois                             Niles, Michigan                 Michigan Central Railroad"/>
          <p:cNvSpPr txBox="1"/>
          <p:nvPr>
            <p:ph type="title"/>
          </p:nvPr>
        </p:nvSpPr>
        <p:spPr>
          <a:xfrm>
            <a:off x="1776614" y="12756019"/>
            <a:ext cx="21497212" cy="638994"/>
          </a:xfrm>
          <a:prstGeom prst="rect">
            <a:avLst/>
          </a:prstGeom>
        </p:spPr>
        <p:txBody>
          <a:bodyPr/>
          <a:lstStyle>
            <a:lvl1pPr defTabSz="412750">
              <a:defRPr cap="none" spc="400" sz="3100"/>
            </a:lvl1pPr>
          </a:lstStyle>
          <a:p>
            <a:pPr/>
            <a:r>
              <a:t>Chicago, Illinois                             Niles, Michigan                 Michigan Central Railroad</a:t>
            </a:r>
          </a:p>
        </p:txBody>
      </p:sp>
      <p:pic>
        <p:nvPicPr>
          <p:cNvPr id="179" name="Niles-Chicago Map Closeup.jpeg" descr="Niles-Chicago Map Closeu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73" y="-1118992"/>
            <a:ext cx="24205855" cy="13615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ichardson Home, Chicago, Illinois (2017)                 Gilson Home, Niles, Michigan (2017)"/>
          <p:cNvSpPr txBox="1"/>
          <p:nvPr>
            <p:ph type="title"/>
          </p:nvPr>
        </p:nvSpPr>
        <p:spPr>
          <a:xfrm>
            <a:off x="1776614" y="12756019"/>
            <a:ext cx="21497212" cy="638994"/>
          </a:xfrm>
          <a:prstGeom prst="rect">
            <a:avLst/>
          </a:prstGeom>
        </p:spPr>
        <p:txBody>
          <a:bodyPr/>
          <a:lstStyle>
            <a:lvl1pPr defTabSz="412750">
              <a:defRPr cap="none" spc="400" sz="3100"/>
            </a:lvl1pPr>
          </a:lstStyle>
          <a:p>
            <a:pPr/>
            <a:r>
              <a:t>Richardson Home, Chicago, Illinois (2017)                 Gilson Home, Niles, Michigan (2017)</a:t>
            </a:r>
          </a:p>
        </p:txBody>
      </p:sp>
      <p:pic>
        <p:nvPicPr>
          <p:cNvPr id="182" name="Gilson home Niles 2017.jpeg" descr="Gilson home Niles 2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1552" y="887413"/>
            <a:ext cx="8431339" cy="1132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Richardson home (Chicago 2017).jpeg" descr="Richardson home (Chicago 2017)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0860" y="887413"/>
            <a:ext cx="7454408" cy="11326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Figure 2 (rev).jpeg" descr="Figure 2 (rev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626" y="4374746"/>
            <a:ext cx="23372747" cy="606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pic>
        <p:nvPicPr>
          <p:cNvPr id="188" name="Figure 3.jpeg" descr="Figure 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920" y="1810810"/>
            <a:ext cx="23330453" cy="8422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FIgure 5.jpeg" descr="FIgure 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7875" y="693112"/>
            <a:ext cx="16806165" cy="11781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FIgure 4.jpeg" descr="FIgure 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219" y="877407"/>
            <a:ext cx="18505859" cy="11455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Figure 6.jpeg" descr="Figure 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709" y="2814465"/>
            <a:ext cx="22920581" cy="4607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FIgure 7.jpeg" descr="FIgure 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468" y="3573788"/>
            <a:ext cx="22097064" cy="4806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Figure 2 (rev).jpeg" descr="Figure 2 (rev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626" y="4374746"/>
            <a:ext cx="23372747" cy="606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ouble-click to edit"/>
          <p:cNvSpPr txBox="1"/>
          <p:nvPr>
            <p:ph type="title"/>
          </p:nvPr>
        </p:nvSpPr>
        <p:spPr>
          <a:xfrm>
            <a:off x="3642438" y="-668224"/>
            <a:ext cx="361100" cy="225200"/>
          </a:xfrm>
          <a:prstGeom prst="rect">
            <a:avLst/>
          </a:prstGeom>
        </p:spPr>
        <p:txBody>
          <a:bodyPr/>
          <a:lstStyle/>
          <a:p>
            <a:pPr defTabSz="132080">
              <a:defRPr spc="158" sz="960"/>
            </a:pPr>
          </a:p>
        </p:txBody>
      </p:sp>
      <p:sp>
        <p:nvSpPr>
          <p:cNvPr id="201" name="References…"/>
          <p:cNvSpPr txBox="1"/>
          <p:nvPr>
            <p:ph type="body" idx="1"/>
          </p:nvPr>
        </p:nvSpPr>
        <p:spPr>
          <a:xfrm>
            <a:off x="3142220" y="332189"/>
            <a:ext cx="17533323" cy="11961411"/>
          </a:xfrm>
          <a:prstGeom prst="rect">
            <a:avLst/>
          </a:prstGeom>
        </p:spPr>
        <p:txBody>
          <a:bodyPr/>
          <a:lstStyle/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      </a:t>
            </a:r>
            <a:r>
              <a:rPr i="1"/>
              <a:t>References</a:t>
            </a: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Aldinger, Henry, “The Gilson Slide Rule Company,” </a:t>
            </a:r>
            <a:r>
              <a:rPr i="1"/>
              <a:t>Journal of the Oughtred Society</a:t>
            </a:r>
            <a:r>
              <a:t>, 1:1, 1992</a:t>
            </a: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“Richard A. Gilson,” </a:t>
            </a:r>
            <a:r>
              <a:rPr i="1"/>
              <a:t>Journal of the Oughtred Society</a:t>
            </a:r>
            <a:r>
              <a:t>, 2:2, 1993</a:t>
            </a: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Shure, Conrad, “The Richardson-Gilson Connection,” </a:t>
            </a:r>
            <a:r>
              <a:rPr i="1"/>
              <a:t>Journal of the Oughtred Society</a:t>
            </a:r>
            <a:r>
              <a:t>, 6:2, 1997</a:t>
            </a: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Aldinger, Henry, “Comment on Richardson and Gilson Rules,” </a:t>
            </a:r>
            <a:r>
              <a:rPr i="1"/>
              <a:t>Journal of the Oughtred Society</a:t>
            </a:r>
            <a:r>
              <a:t>, 8:1, 1999</a:t>
            </a: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Konshak, Michael, “Richardson and Gilson,” </a:t>
            </a:r>
            <a:r>
              <a:rPr i="1"/>
              <a:t>Journal of the Oughtred Society</a:t>
            </a:r>
            <a:r>
              <a:t>, 15:1, 2006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3500">
                <a:solidFill>
                  <a:srgbClr val="FEFEFE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ilson Atlas Type III Enamel Paint…"/>
          <p:cNvSpPr txBox="1"/>
          <p:nvPr>
            <p:ph type="title"/>
          </p:nvPr>
        </p:nvSpPr>
        <p:spPr>
          <a:xfrm>
            <a:off x="13911546" y="4255918"/>
            <a:ext cx="10071089" cy="3308302"/>
          </a:xfrm>
          <a:prstGeom prst="rect">
            <a:avLst/>
          </a:prstGeom>
        </p:spPr>
        <p:txBody>
          <a:bodyPr/>
          <a:lstStyle/>
          <a:p>
            <a:pPr defTabSz="635634">
              <a:defRPr cap="none" spc="700" sz="4700"/>
            </a:pPr>
            <a:r>
              <a:t>Gilson Atlas Type III Enamel Paint</a:t>
            </a:r>
            <a:endParaRPr spc="763"/>
          </a:p>
          <a:p>
            <a:pPr defTabSz="635634">
              <a:defRPr cap="none" spc="700" sz="4700"/>
            </a:pPr>
            <a:r>
              <a:t>on Aluminum, 1930s - 1960s</a:t>
            </a:r>
          </a:p>
        </p:txBody>
      </p:sp>
      <p:sp>
        <p:nvSpPr>
          <p:cNvPr id="145" name="Double-click to edit"/>
          <p:cNvSpPr txBox="1"/>
          <p:nvPr>
            <p:ph type="body" idx="1"/>
          </p:nvPr>
        </p:nvSpPr>
        <p:spPr>
          <a:xfrm>
            <a:off x="42988" y="334355"/>
            <a:ext cx="13723392" cy="13047289"/>
          </a:xfrm>
          <a:prstGeom prst="rect">
            <a:avLst/>
          </a:prstGeom>
        </p:spPr>
        <p:txBody>
          <a:bodyPr/>
          <a:lstStyle/>
          <a:p>
            <a:pPr marL="590550" indent="-590550" defTabSz="767715">
              <a:spcBef>
                <a:spcPts val="5400"/>
              </a:spcBef>
              <a:defRPr sz="4600"/>
            </a:pPr>
          </a:p>
        </p:txBody>
      </p:sp>
      <p:pic>
        <p:nvPicPr>
          <p:cNvPr id="146" name="IMG_9141.JPEG" descr="IMG_91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89" y="334355"/>
            <a:ext cx="11633907" cy="1272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ilson Midget Type I…"/>
          <p:cNvSpPr txBox="1"/>
          <p:nvPr>
            <p:ph type="title"/>
          </p:nvPr>
        </p:nvSpPr>
        <p:spPr>
          <a:xfrm>
            <a:off x="4800644" y="10935868"/>
            <a:ext cx="14782713" cy="2006602"/>
          </a:xfrm>
          <a:prstGeom prst="rect">
            <a:avLst/>
          </a:prstGeom>
        </p:spPr>
        <p:txBody>
          <a:bodyPr/>
          <a:lstStyle/>
          <a:p>
            <a:pPr defTabSz="734694">
              <a:defRPr cap="none" spc="799" sz="5500"/>
            </a:pPr>
            <a:r>
              <a:t>Gilson Midget Type I </a:t>
            </a:r>
            <a:endParaRPr spc="882"/>
          </a:p>
          <a:p>
            <a:pPr defTabSz="734694">
              <a:defRPr cap="none" spc="799" sz="5500"/>
            </a:pPr>
            <a:r>
              <a:t>Paper glued to Steel, ca. 1918</a:t>
            </a:r>
          </a:p>
        </p:txBody>
      </p:sp>
      <p:sp>
        <p:nvSpPr>
          <p:cNvPr id="149" name="Double-click to edit"/>
          <p:cNvSpPr txBox="1"/>
          <p:nvPr>
            <p:ph type="body" idx="1"/>
          </p:nvPr>
        </p:nvSpPr>
        <p:spPr>
          <a:xfrm>
            <a:off x="5334000" y="1320800"/>
            <a:ext cx="21907500" cy="9448800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pic>
        <p:nvPicPr>
          <p:cNvPr id="150" name="Gilson Type I obverse.jpeg" descr="Gilson Type I obvers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3646" y="1843384"/>
            <a:ext cx="8002391" cy="8002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ilson Type I reverse.jpeg" descr="Gilson Type I revers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05234" y="1843384"/>
            <a:ext cx="8002391" cy="8002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ilson Midget Type II…"/>
          <p:cNvSpPr txBox="1"/>
          <p:nvPr>
            <p:ph type="title"/>
          </p:nvPr>
        </p:nvSpPr>
        <p:spPr>
          <a:xfrm>
            <a:off x="4800644" y="11865086"/>
            <a:ext cx="14782713" cy="2006602"/>
          </a:xfrm>
          <a:prstGeom prst="rect">
            <a:avLst/>
          </a:prstGeom>
        </p:spPr>
        <p:txBody>
          <a:bodyPr/>
          <a:lstStyle/>
          <a:p>
            <a:pPr defTabSz="718184">
              <a:defRPr cap="none" spc="800" sz="5300"/>
            </a:pPr>
            <a:r>
              <a:t>Gilson Midget Type II </a:t>
            </a:r>
            <a:endParaRPr spc="863"/>
          </a:p>
          <a:p>
            <a:pPr defTabSz="718184">
              <a:defRPr cap="none" spc="800" sz="5300"/>
            </a:pPr>
            <a:r>
              <a:t>Enamel Paint on Aluminum, ca. 1920</a:t>
            </a:r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xfrm>
            <a:off x="5334000" y="1320800"/>
            <a:ext cx="21907500" cy="9448800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  <p:pic>
        <p:nvPicPr>
          <p:cNvPr id="155" name="Gilson Type II (Niles).jpeg" descr="Gilson Type II (Niles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97" y="-758549"/>
            <a:ext cx="24172805" cy="12569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035" y="148738"/>
            <a:ext cx="10646188" cy="922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8975" y="388501"/>
            <a:ext cx="11709628" cy="904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0965" y="9634422"/>
            <a:ext cx="5861752" cy="4030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48513" y="9679085"/>
            <a:ext cx="5951443" cy="4030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ichardson All-Metal Rule (enamel paint on steel)…"/>
          <p:cNvSpPr txBox="1"/>
          <p:nvPr>
            <p:ph type="title"/>
          </p:nvPr>
        </p:nvSpPr>
        <p:spPr>
          <a:xfrm>
            <a:off x="1408131" y="9162491"/>
            <a:ext cx="21907502" cy="2006602"/>
          </a:xfrm>
          <a:prstGeom prst="rect">
            <a:avLst/>
          </a:prstGeom>
        </p:spPr>
        <p:txBody>
          <a:bodyPr/>
          <a:lstStyle/>
          <a:p>
            <a:pPr defTabSz="734694">
              <a:defRPr cap="none" spc="799" sz="5500"/>
            </a:pPr>
            <a:r>
              <a:t>Richardson All-Metal Rule (enamel paint on steel)</a:t>
            </a:r>
            <a:endParaRPr spc="882"/>
          </a:p>
          <a:p>
            <a:pPr defTabSz="734694">
              <a:defRPr cap="none" spc="799" sz="5500"/>
            </a:pPr>
            <a:r>
              <a:t>Early 20th Century</a:t>
            </a:r>
          </a:p>
        </p:txBody>
      </p:sp>
      <p:sp>
        <p:nvSpPr>
          <p:cNvPr id="163" name="Double-click to edit"/>
          <p:cNvSpPr txBox="1"/>
          <p:nvPr>
            <p:ph type="body" sz="quarter" idx="1"/>
          </p:nvPr>
        </p:nvSpPr>
        <p:spPr>
          <a:xfrm>
            <a:off x="1535798" y="-743911"/>
            <a:ext cx="144692" cy="474963"/>
          </a:xfrm>
          <a:prstGeom prst="rect">
            <a:avLst/>
          </a:prstGeom>
        </p:spPr>
        <p:txBody>
          <a:bodyPr/>
          <a:lstStyle/>
          <a:p>
            <a:pPr marL="101600" indent="-101600" defTabSz="132080">
              <a:spcBef>
                <a:spcPts val="900"/>
              </a:spcBef>
              <a:defRPr sz="800"/>
            </a:pPr>
          </a:p>
        </p:txBody>
      </p:sp>
      <p:pic>
        <p:nvPicPr>
          <p:cNvPr id="164" name="Figure 1.jpeg" descr="Figure 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424" y="1687090"/>
            <a:ext cx="23451152" cy="4514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ouble-click to edit"/>
          <p:cNvSpPr txBox="1"/>
          <p:nvPr>
            <p:ph type="title"/>
          </p:nvPr>
        </p:nvSpPr>
        <p:spPr>
          <a:xfrm>
            <a:off x="1279962" y="-1187092"/>
            <a:ext cx="141813" cy="201483"/>
          </a:xfrm>
          <a:prstGeom prst="rect">
            <a:avLst/>
          </a:prstGeom>
        </p:spPr>
        <p:txBody>
          <a:bodyPr/>
          <a:lstStyle>
            <a:lvl1pPr defTabSz="132080">
              <a:defRPr spc="120" sz="960"/>
            </a:lvl1pPr>
          </a:lstStyle>
          <a:p>
            <a:pPr/>
            <a:r>
              <a:t> </a:t>
            </a:r>
          </a:p>
        </p:txBody>
      </p:sp>
      <p:sp>
        <p:nvSpPr>
          <p:cNvPr id="167" name="A letter from Gilson’s son suggests Gilson made an 11-inch linear slide rule for Richardson. “This [letter] is the first concrete evidence of a relationship between the two companies other than the fact that both used the same owl as a logo, and that lat"/>
          <p:cNvSpPr txBox="1"/>
          <p:nvPr>
            <p:ph type="body" idx="1"/>
          </p:nvPr>
        </p:nvSpPr>
        <p:spPr>
          <a:xfrm>
            <a:off x="1087145" y="349587"/>
            <a:ext cx="19582262" cy="9000651"/>
          </a:xfrm>
          <a:prstGeom prst="rect">
            <a:avLst/>
          </a:prstGeom>
        </p:spPr>
        <p:txBody>
          <a:bodyPr/>
          <a:lstStyle/>
          <a:p>
            <a:pPr marL="0" marR="81151" indent="81151" algn="just" defTabSz="324611">
              <a:lnSpc>
                <a:spcPct val="150000"/>
              </a:lnSpc>
              <a:spcBef>
                <a:spcPts val="0"/>
              </a:spcBef>
              <a:buSzTx/>
              <a:buNone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 letter from Gilson’s son suggests Gilson made an 11-inch linear slide rule for Richardson. “This [letter] is the first concrete evidence of a relationship between the two companies other than the fact that both used the same owl as a logo, and that late Richardson catalogs carried the Gilson rules. It seems likely that Gilson bought out Richardson, but we probably will never have a definitive answer to the question.”</a:t>
            </a:r>
          </a:p>
          <a:p>
            <a:pPr marL="0" marR="81151" indent="81151" algn="just" defTabSz="324611">
              <a:lnSpc>
                <a:spcPct val="150000"/>
              </a:lnSpc>
              <a:spcBef>
                <a:spcPts val="0"/>
              </a:spcBef>
              <a:buSzTx/>
              <a:buNone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                                                                                                           </a:t>
            </a:r>
          </a:p>
          <a:p>
            <a:pPr marL="0" marR="81151" indent="81151" algn="just" defTabSz="324611">
              <a:lnSpc>
                <a:spcPct val="150000"/>
              </a:lnSpc>
              <a:spcBef>
                <a:spcPts val="0"/>
              </a:spcBef>
              <a:buSzTx/>
              <a:buNone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“If anyone has or knows of a combined Richardson and Gilson rule, please let us know, or, better yet, send in an article written on the subject.”</a:t>
            </a:r>
          </a:p>
          <a:p>
            <a:pPr marL="0" marR="81151" indent="81151" algn="just" defTabSz="324611">
              <a:spcBef>
                <a:spcPts val="0"/>
              </a:spcBef>
              <a:buSzTx/>
              <a:buNone/>
              <a:defRPr sz="3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81151" indent="81151" algn="just" defTabSz="324611">
              <a:spcBef>
                <a:spcPts val="0"/>
              </a:spcBef>
              <a:buSzTx/>
              <a:buNone/>
              <a:defRPr sz="3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algn="just" defTabSz="324611">
              <a:spcBef>
                <a:spcPts val="0"/>
              </a:spcBef>
              <a:buSzTx/>
              <a:buNone/>
              <a:defRPr i="1" sz="31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Journal of the Oughtred Society</a:t>
            </a:r>
            <a:r>
              <a:rPr i="0"/>
              <a:t> (1993) (comments perhaps by Robert Otnes or Rodger Shepherd?)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20845" y="7011530"/>
            <a:ext cx="4849846" cy="6501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Double-click to edit"/>
          <p:cNvSpPr txBox="1"/>
          <p:nvPr>
            <p:ph type="title"/>
          </p:nvPr>
        </p:nvSpPr>
        <p:spPr>
          <a:xfrm>
            <a:off x="3642438" y="-668224"/>
            <a:ext cx="361100" cy="225200"/>
          </a:xfrm>
          <a:prstGeom prst="rect">
            <a:avLst/>
          </a:prstGeom>
        </p:spPr>
        <p:txBody>
          <a:bodyPr/>
          <a:lstStyle/>
          <a:p>
            <a:pPr defTabSz="132080">
              <a:defRPr spc="158" sz="960"/>
            </a:pPr>
          </a:p>
        </p:txBody>
      </p:sp>
      <p:sp>
        <p:nvSpPr>
          <p:cNvPr id="171" name="“[F]rom the available evidence . . . the Gilson Slide Rule Company purchased the Richardson Rule Works prior to 1920, most likely 1919. Gilson used Richardson’s printing technique to improve the resolution of his scales . . . . Both Richardson and Gilson"/>
          <p:cNvSpPr txBox="1"/>
          <p:nvPr>
            <p:ph type="body" idx="1"/>
          </p:nvPr>
        </p:nvSpPr>
        <p:spPr>
          <a:xfrm>
            <a:off x="3142220" y="332189"/>
            <a:ext cx="17533323" cy="11961411"/>
          </a:xfrm>
          <a:prstGeom prst="rect">
            <a:avLst/>
          </a:prstGeom>
        </p:spPr>
        <p:txBody>
          <a:bodyPr/>
          <a:lstStyle/>
          <a:p>
            <a:pPr marL="0" marR="114300" indent="114300" algn="just" defTabSz="457200">
              <a:lnSpc>
                <a:spcPct val="150000"/>
              </a:lnSpc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“[F]rom the available evidence . . . the Gilson Slide Rule Company purchased the Richardson Rule Works prior to 1920, most likely 1919. Gilson used Richardson’s printing technique to improve the resolution of his scales . . . . Both Richardson and Gilson were family-owned and family-run businesses, having created slide rules different from what was being produced at the time, but similar in their fabrication processes. Perhaps they liked to think they were like-minded and kindred spirits.”</a:t>
            </a:r>
          </a:p>
          <a:p>
            <a:pPr marL="0" marR="114300" indent="114300" algn="just" defTabSz="457200">
              <a:spcBef>
                <a:spcPts val="0"/>
              </a:spcBef>
              <a:buSzTx/>
              <a:buNone/>
              <a:defRPr sz="47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algn="just" defTabSz="457200">
              <a:spcBef>
                <a:spcPts val="0"/>
              </a:spcBef>
              <a:buSzTx/>
              <a:buNone/>
              <a:defRPr sz="3500">
                <a:solidFill>
                  <a:srgbClr val="FEFEFE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Michael Konshak, </a:t>
            </a:r>
            <a:r>
              <a:rPr i="1"/>
              <a:t>Journal of the Oughtred Society</a:t>
            </a:r>
            <a:r>
              <a:t>, 2006</a:t>
            </a:r>
          </a:p>
        </p:txBody>
      </p:sp>
      <p:pic>
        <p:nvPicPr>
          <p:cNvPr id="172" name="Gilson Type I obverse.jpeg" descr="Gilson Type I obvers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8241" y="9010302"/>
            <a:ext cx="4437871" cy="4437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Figure 1.jpeg" descr="Figure 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017" y="11298231"/>
            <a:ext cx="12571994" cy="2420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Niles-CHicago Map.jpeg" descr="Niles-CHicago Ma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004" y="186243"/>
            <a:ext cx="23721802" cy="1334351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(1859)"/>
          <p:cNvSpPr txBox="1"/>
          <p:nvPr/>
        </p:nvSpPr>
        <p:spPr>
          <a:xfrm>
            <a:off x="4769901" y="1355769"/>
            <a:ext cx="90678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(1859)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Light"/>
            <a:ea typeface="Avenir Light"/>
            <a:cs typeface="Avenir Light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